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9144000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rIns="93150" tIns="9315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8556789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urier New"/>
              <a:buChar char="○"/>
              <a:defRPr>
                <a:solidFill>
                  <a:srgbClr val="FFFFFF"/>
                </a:solidFill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56789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11122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56789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692273" y="1600200"/>
            <a:ext cx="3994499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89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89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89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-6998" r="-6999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89" y="633313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hyperlink" Target="http://oceandiscovery.xprize.org/about/overview" TargetMode="External"/><Relationship Id="rId5" Type="http://schemas.openxmlformats.org/officeDocument/2006/relationships/hyperlink" Target="https://oceandiscoveryportal.xprize.org/en/custom/xpteams/view/17475" TargetMode="External"/><Relationship Id="rId6" Type="http://schemas.openxmlformats.org/officeDocument/2006/relationships/image" Target="../media/image01.jpg"/><Relationship Id="rId7" Type="http://schemas.openxmlformats.org/officeDocument/2006/relationships/hyperlink" Target="http://bit.ly/DukeShODX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hyperlink" Target="https://pixhawk.org/" TargetMode="External"/><Relationship Id="rId5" Type="http://schemas.openxmlformats.org/officeDocument/2006/relationships/hyperlink" Target="http://www.microchip.com/design-centers/wireless-connectivity/embedded-wireless/lora-technolog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jpg"/><Relationship Id="rId4" Type="http://schemas.openxmlformats.org/officeDocument/2006/relationships/hyperlink" Target="http://www.argo.ucsd.edu/How_Argo_floats.html" TargetMode="External"/><Relationship Id="rId5" Type="http://schemas.openxmlformats.org/officeDocument/2006/relationships/hyperlink" Target="http://seaglider.washington.edu/story/Seaglider.html" TargetMode="External"/><Relationship Id="rId6" Type="http://schemas.openxmlformats.org/officeDocument/2006/relationships/image" Target="../media/image03.gif"/><Relationship Id="rId7" Type="http://schemas.openxmlformats.org/officeDocument/2006/relationships/image" Target="../media/image0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deepsea.com/portfolio-items/pressure-testing-facility/" TargetMode="External"/><Relationship Id="rId4" Type="http://schemas.openxmlformats.org/officeDocument/2006/relationships/hyperlink" Target="https://www.arl.psu.edu/facil_hipressure.php" TargetMode="External"/><Relationship Id="rId5" Type="http://schemas.openxmlformats.org/officeDocument/2006/relationships/hyperlink" Target="http://www.pressurewashersdirect.com/Easy-Kleen-IS7040G-Pressure-Washer/p12922.html" TargetMode="External"/><Relationship Id="rId6" Type="http://schemas.openxmlformats.org/officeDocument/2006/relationships/hyperlink" Target="https://www.watercannon.com/industrial/MasterCatalog-WC-p1-8.pdf" TargetMode="External"/><Relationship Id="rId7" Type="http://schemas.openxmlformats.org/officeDocument/2006/relationships/hyperlink" Target="http://www.highpressure.com/products/reactors-pressure-vessels/series-r-reactors-o-ring-closure/" TargetMode="External"/><Relationship Id="rId8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Relationship Id="rId11" Type="http://schemas.openxmlformats.org/officeDocument/2006/relationships/image" Target="../media/image21.jpg"/><Relationship Id="rId10" Type="http://schemas.openxmlformats.org/officeDocument/2006/relationships/image" Target="../media/image28.jpg"/><Relationship Id="rId9" Type="http://schemas.openxmlformats.org/officeDocument/2006/relationships/image" Target="../media/image18.jpg"/><Relationship Id="rId5" Type="http://schemas.openxmlformats.org/officeDocument/2006/relationships/image" Target="../media/image13.jpg"/><Relationship Id="rId6" Type="http://schemas.openxmlformats.org/officeDocument/2006/relationships/image" Target="../media/image16.png"/><Relationship Id="rId7" Type="http://schemas.openxmlformats.org/officeDocument/2006/relationships/image" Target="../media/image11.jpg"/><Relationship Id="rId8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mazon.com/Ninja-Paintball-Carbon-4500psi-Systems/dp/B00AD7MVNE/ref=sr_1_fkmr0_3?s=sporting-goods&amp;ie=UTF8&amp;qid=1471704068&amp;sr=1-3-fkmr0&amp;keywords=Ninja+Paintball+4500+PS" TargetMode="External"/><Relationship Id="rId4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Gas_generator#Hydrogen_peroxide" TargetMode="External"/><Relationship Id="rId4" Type="http://schemas.openxmlformats.org/officeDocument/2006/relationships/hyperlink" Target="http://www.aerotech-rocketry.com/customersite/resource_library/catalogs_flyers_data_sheets/07-08_aerotech_catalog.pdf" TargetMode="External"/><Relationship Id="rId5" Type="http://schemas.openxmlformats.org/officeDocument/2006/relationships/hyperlink" Target="http://www.nar.org/SandT/pdf/Aerotech/E20.pdf" TargetMode="External"/><Relationship Id="rId6" Type="http://schemas.openxmlformats.org/officeDocument/2006/relationships/hyperlink" Target="https://www.amazon.com/Reload-29-RMS-G76-4G-HAZS/dp/B00260WKYQ/ref=pd_bxgy_21_3?ie=UTF8&amp;psc=1&amp;refRID=PB7G4RA49NWRQ4XPZXWY" TargetMode="External"/><Relationship Id="rId7" Type="http://schemas.openxmlformats.org/officeDocument/2006/relationships/hyperlink" Target="http://www.nar.org/SandT/pdf/Aerotech/G76G.pdf" TargetMode="External"/><Relationship Id="rId8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dafruit.com/product/1604" TargetMode="External"/><Relationship Id="rId4" Type="http://schemas.openxmlformats.org/officeDocument/2006/relationships/hyperlink" Target="https://learn.adafruit.com/ahrs-for-adafruits-9-dof-10-dof-breakout" TargetMode="External"/><Relationship Id="rId5" Type="http://schemas.openxmlformats.org/officeDocument/2006/relationships/hyperlink" Target="https://youtu.be/WuHRCnpcsDQ" TargetMode="External"/><Relationship Id="rId6" Type="http://schemas.openxmlformats.org/officeDocument/2006/relationships/hyperlink" Target="https://youtu.be/6ijArKE8vKU" TargetMode="External"/><Relationship Id="rId7" Type="http://schemas.openxmlformats.org/officeDocument/2006/relationships/hyperlink" Target="https://www.adafruit.com/product/746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microchip.com/design-centers/wireless-connectivity/embedded-wireless/lora-technolog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rive.google.com/folderview?id=0B0lP-6BNGel_SVdKZ1JQQ1VHYmc&amp;usp=sharing" TargetMode="External"/><Relationship Id="rId4" Type="http://schemas.openxmlformats.org/officeDocument/2006/relationships/hyperlink" Target="https://drive.google.com/folderview?id=0B0lP-6BNGel_SVdKZ1JQQ1VHYmc&amp;usp=sharing" TargetMode="External"/><Relationship Id="rId5" Type="http://schemas.openxmlformats.org/officeDocument/2006/relationships/hyperlink" Target="https://www.pycom.io/solutions/py-boards/lopy/" TargetMode="External"/><Relationship Id="rId6" Type="http://schemas.openxmlformats.org/officeDocument/2006/relationships/hyperlink" Target="https://www.pycom.io/solutions/py-boards/wipy/" TargetMode="External"/><Relationship Id="rId7" Type="http://schemas.openxmlformats.org/officeDocument/2006/relationships/hyperlink" Target="https://onion.io/store/#tab-al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31.png"/><Relationship Id="rId5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ixhawk.org/" TargetMode="External"/><Relationship Id="rId4" Type="http://schemas.openxmlformats.org/officeDocument/2006/relationships/hyperlink" Target="https://drive.google.com/drive/folders/0B0lP-6BNGel_aXJkLXhHcFlyTEk?usp=sharing" TargetMode="External"/><Relationship Id="rId5" Type="http://schemas.openxmlformats.org/officeDocument/2006/relationships/hyperlink" Target="http://dragonplate.com/ecart/product.asp?pID=5493&amp;cID=179" TargetMode="External"/><Relationship Id="rId6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hyperlink" Target="https://drive.google.com/file/d/0B0lP-6BNGel_X3VZeGF4OEY4Q2hrUFFDZUJkemItRzZfTU1B/view?usp=drive_web" TargetMode="External"/><Relationship Id="rId5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google.com/search?espv=2&amp;rlz=1C1CHZL_enUS704US704&amp;tbm=isch&amp;q=automatic+hook&amp;spell=1&amp;sa=X&amp;ved=0ahUKEwjzw_PMztDOAhXGZiYKHZ4TDecQvwUIGygA&amp;dpr=3&amp;biw=1218&amp;bih=591#imgrc=G94vhPNgDZXLrM%3A" TargetMode="External"/><Relationship Id="rId4" Type="http://schemas.openxmlformats.org/officeDocument/2006/relationships/hyperlink" Target="https://www.google.com/search?rlz=1C1CHZL_enUS704US704&amp;biw=1218&amp;bih=591&amp;tbm=isch&amp;sa=1&amp;q=remote+hook&amp;oq=remote+hook&amp;gs_l=img.3..0i7i30k1l2j0i30k1j0i24k1l2.23616.23616.0.24005.1.1.0.0.0.0.131.131.0j1.1.0....0...1c.1.64.img..0.1.130.br9kQ21aIAY#imgrc=C5cWLhVQ1K3dRM%3A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microchip.com/design-centers/wireless-connectivity/embedded-wireless/lora-technolog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0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open?id=0B0lP-6BNGel_RGVWa0x2WGpJdEk" TargetMode="External"/><Relationship Id="rId4" Type="http://schemas.openxmlformats.org/officeDocument/2006/relationships/hyperlink" Target="https://goo.gl/photos/zwQ5zHqUoNgiZvWo9" TargetMode="External"/><Relationship Id="rId5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05.png"/><Relationship Id="rId6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#slide=id.g117731e13b_0_18" TargetMode="External"/><Relationship Id="rId4" Type="http://schemas.openxmlformats.org/officeDocument/2006/relationships/hyperlink" Target="#slide=id.p19" TargetMode="External"/><Relationship Id="rId9" Type="http://schemas.openxmlformats.org/officeDocument/2006/relationships/hyperlink" Target="#slide=id.p27" TargetMode="External"/><Relationship Id="rId5" Type="http://schemas.openxmlformats.org/officeDocument/2006/relationships/hyperlink" Target="#slide=id.p20" TargetMode="External"/><Relationship Id="rId6" Type="http://schemas.openxmlformats.org/officeDocument/2006/relationships/hyperlink" Target="#slide=id.p21" TargetMode="External"/><Relationship Id="rId7" Type="http://schemas.openxmlformats.org/officeDocument/2006/relationships/hyperlink" Target="#slide=id.p24" TargetMode="External"/><Relationship Id="rId8" Type="http://schemas.openxmlformats.org/officeDocument/2006/relationships/hyperlink" Target="#slide=id.g1173bd95be_1_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-6998" r="-6999" t="0"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/>
        </p:nvSpPr>
        <p:spPr>
          <a:xfrm>
            <a:off x="0" y="-8186"/>
            <a:ext cx="91122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b="0" i="0" lang="en-US" sz="4800" u="sng" cap="none" strike="noStrike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Shell Ocean Discovery XPRIZE</a:t>
            </a:r>
            <a:r>
              <a:rPr b="0" i="0" lang="en-US" sz="4800" u="none" cap="none" strike="noStrike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0" i="0" lang="en-US" sz="4800" u="sng" cap="none" strike="noStrike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Blue Devil Ocean Engineering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hell Ocean Discovery XPRIZE Blue Devil Ocean Engineering 2.jpg" id="35" name="Shape 35"/>
          <p:cNvPicPr preferRelativeResize="0"/>
          <p:nvPr/>
        </p:nvPicPr>
        <p:blipFill rotWithShape="1">
          <a:blip r:embed="rId6">
            <a:alphaModFix/>
          </a:blip>
          <a:srcRect b="0" l="0" r="0" t="22269"/>
          <a:stretch/>
        </p:blipFill>
        <p:spPr>
          <a:xfrm>
            <a:off x="0" y="1527400"/>
            <a:ext cx="9144000" cy="53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/>
        </p:nvSpPr>
        <p:spPr>
          <a:xfrm>
            <a:off x="2617925" y="5541000"/>
            <a:ext cx="3814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u="sng">
                <a:solidFill>
                  <a:srgbClr val="00FFFF"/>
                </a:solidFill>
                <a:hlinkClick r:id="rId7"/>
              </a:rPr>
              <a:t>http://bit.ly/DukeShODX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Heavy Lift Drone 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4716" l="0" r="0" t="0"/>
          <a:stretch/>
        </p:blipFill>
        <p:spPr>
          <a:xfrm>
            <a:off x="4931725" y="-3325"/>
            <a:ext cx="4212300" cy="23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 Rotors / triple redundancy / hybrid gas–electric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Can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lift ~10 lbs load with 2/3 power (redundant)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Based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on open software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Pixhawk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Automatic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Imaging pod pickup system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Spring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2017 ECE 496 Robotic Systems Design Topics?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WiFi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LoRa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Data communication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WiFi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high data rate and close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LoRa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long range 15 km???  Under water??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Offline Location and Mapping</a:t>
            </a:r>
          </a:p>
        </p:txBody>
      </p:sp>
      <p:pic>
        <p:nvPicPr>
          <p:cNvPr descr="tk.jp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999" y="3940499"/>
            <a:ext cx="3889999" cy="29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Match models to ocean measurements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IMU data / Depth data / SONAR echo data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3D Ocean Map (0.5 meter voxel)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Bathymetric SLAM algorithms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Simulation using ocean acoustics models</a:t>
            </a:r>
          </a:p>
          <a:p>
            <a: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KRAKEN: Normal Mode Model</a:t>
            </a:r>
          </a:p>
          <a:p>
            <a: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 Parabolic Equation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Match Simulation to Measurements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Optimization </a:t>
            </a:r>
          </a:p>
          <a:p>
            <a: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Error Guided Perturbation Learning?</a:t>
            </a:r>
          </a:p>
          <a:p>
            <a: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MATLAB Optimization Toolbox</a:t>
            </a: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Amazon Web Services?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water glider - Wikipedia, the free encyclopedia" id="113" name="Shape 113"/>
          <p:cNvPicPr preferRelativeResize="0"/>
          <p:nvPr/>
        </p:nvPicPr>
        <p:blipFill rotWithShape="1">
          <a:blip r:embed="rId3">
            <a:alphaModFix/>
          </a:blip>
          <a:srcRect b="0" l="15305" r="0" t="7563"/>
          <a:stretch/>
        </p:blipFill>
        <p:spPr>
          <a:xfrm rot="3617959">
            <a:off x="6007821" y="850413"/>
            <a:ext cx="3476632" cy="251812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type="title"/>
          </p:nvPr>
        </p:nvSpPr>
        <p:spPr>
          <a:xfrm>
            <a:off x="457200" y="6148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Synthetic Aperture Sonar Diving  Pods (SAS Pod)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600200"/>
            <a:ext cx="31791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en-US"/>
              <a:t> </a:t>
            </a:r>
            <a:r>
              <a:rPr lang="en-US" u="sng">
                <a:solidFill>
                  <a:srgbClr val="00FFFF"/>
                </a:solidFill>
                <a:hlinkClick r:id="rId4"/>
              </a:rPr>
              <a:t>Argo</a:t>
            </a:r>
            <a:r>
              <a:rPr lang="en-US"/>
              <a:t> pods and </a:t>
            </a:r>
            <a:r>
              <a:rPr lang="en-US" u="sng">
                <a:solidFill>
                  <a:srgbClr val="00FFFF"/>
                </a:solidFill>
                <a:hlinkClick r:id="rId5"/>
              </a:rPr>
              <a:t>Seagliders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/>
              <a:t>b</a:t>
            </a: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ladder </a:t>
            </a:r>
            <a:b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for dive and </a:t>
            </a:r>
            <a:b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ascend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SONAR</a:t>
            </a:r>
            <a:b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ping and </a:t>
            </a:r>
            <a:b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record as it</a:t>
            </a:r>
            <a:b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dives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5200" y="1954544"/>
            <a:ext cx="2514599" cy="44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1710" y="3276600"/>
            <a:ext cx="2572392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761999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SAS Pod depths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Round 1 2000m = 20.2 MPa in Seawater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Round 2 4000m = 40.3 MPa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50 MPa is a safe design pressure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~7000 psi ~ 500 Atmospheres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derwater glider - Wikipedia, the free encyclopedia" id="124" name="Shape 124"/>
          <p:cNvPicPr preferRelativeResize="0"/>
          <p:nvPr/>
        </p:nvPicPr>
        <p:blipFill rotWithShape="1">
          <a:blip r:embed="rId3">
            <a:alphaModFix/>
          </a:blip>
          <a:srcRect b="0" l="15305" r="0" t="7563"/>
          <a:stretch/>
        </p:blipFill>
        <p:spPr>
          <a:xfrm rot="3618110">
            <a:off x="6254447" y="3553320"/>
            <a:ext cx="2692807" cy="195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SAS Pod Pressure Testing Facility?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Deepsea</a:t>
            </a: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  / University Labs (</a:t>
            </a:r>
            <a:r>
              <a:rPr b="0" i="0" lang="en-US" sz="30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PennState</a:t>
            </a: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?)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Cold Water Pressure washers for test?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Easy-Kleen </a:t>
            </a:r>
            <a:r>
              <a:rPr b="0" i="0" lang="en-US" sz="24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IS7040G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7000 PSI 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Water Cannon </a:t>
            </a:r>
            <a:r>
              <a:rPr b="0" i="0" lang="en-US" sz="24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17H26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7000 PSI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Pressure Chamber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 Pressure Equipment Company: </a:t>
            </a:r>
            <a:r>
              <a:rPr b="0" i="0" lang="en-US" sz="24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R6-12-10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$15-30K to set up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Drop them in the ocean!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2000m is 100 km from </a:t>
            </a:r>
            <a:b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Duke Marine Lab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4000m is 230 km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rehead 4000m.PNG" id="131" name="Shape 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4699" y="4186525"/>
            <a:ext cx="4089299" cy="267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274623"/>
            <a:ext cx="8229600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28 kHz Sound system for SONAR</a:t>
            </a:r>
          </a:p>
        </p:txBody>
      </p:sp>
      <p:grpSp>
        <p:nvGrpSpPr>
          <p:cNvPr id="137" name="Shape 137"/>
          <p:cNvGrpSpPr/>
          <p:nvPr/>
        </p:nvGrpSpPr>
        <p:grpSpPr>
          <a:xfrm>
            <a:off x="747400" y="2519772"/>
            <a:ext cx="1550174" cy="2208224"/>
            <a:chOff x="1006200" y="175397"/>
            <a:chExt cx="1550174" cy="2208224"/>
          </a:xfrm>
        </p:grpSpPr>
        <p:pic>
          <p:nvPicPr>
            <p:cNvPr descr="IMG_0385.JPG"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23913" l="15244" r="27251" t="30915"/>
            <a:stretch/>
          </p:blipFill>
          <p:spPr>
            <a:xfrm>
              <a:off x="1006200" y="175397"/>
              <a:ext cx="1550173" cy="1623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Shape 139"/>
            <p:cNvSpPr/>
            <p:nvPr/>
          </p:nvSpPr>
          <p:spPr>
            <a:xfrm>
              <a:off x="1006275" y="1798922"/>
              <a:ext cx="1550100" cy="5847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Transducer</a:t>
              </a:r>
              <a:b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Sensor Tech Ltd SX</a:t>
              </a:r>
              <a:r>
                <a:rPr lang="en-US" sz="10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28-02 </a:t>
              </a:r>
              <a:r>
                <a:rPr b="0" i="0" lang="en-US" sz="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(Sensor Tech Ltd) TVR 173dB@28kHz</a:t>
              </a:r>
            </a:p>
          </p:txBody>
        </p:sp>
      </p:grpSp>
      <p:cxnSp>
        <p:nvCxnSpPr>
          <p:cNvPr id="140" name="Shape 140"/>
          <p:cNvCxnSpPr/>
          <p:nvPr/>
        </p:nvCxnSpPr>
        <p:spPr>
          <a:xfrm rot="10800000">
            <a:off x="8261840" y="4114800"/>
            <a:ext cx="0" cy="1752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1" name="Shape 141"/>
          <p:cNvGrpSpPr/>
          <p:nvPr/>
        </p:nvGrpSpPr>
        <p:grpSpPr>
          <a:xfrm>
            <a:off x="4880555" y="4428468"/>
            <a:ext cx="2095378" cy="1261190"/>
            <a:chOff x="114301" y="4322826"/>
            <a:chExt cx="2819400" cy="1696973"/>
          </a:xfrm>
        </p:grpSpPr>
        <p:pic>
          <p:nvPicPr>
            <p:cNvPr descr="http://www.mouser.com/images/texasinstruments/lrg/pcm1860evm_SPL.jpg" id="142" name="Shape 1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201" y="4322826"/>
              <a:ext cx="1371600" cy="106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Shape 143"/>
            <p:cNvSpPr/>
            <p:nvPr/>
          </p:nvSpPr>
          <p:spPr>
            <a:xfrm>
              <a:off x="114301" y="5334000"/>
              <a:ext cx="2819400" cy="6858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Analog-digital converter</a:t>
              </a:r>
              <a:b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Texas Instruments PCM1864EVM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(Mouser 595-PCM1864EVM)</a:t>
              </a:r>
            </a:p>
          </p:txBody>
        </p:sp>
      </p:grpSp>
      <p:grpSp>
        <p:nvGrpSpPr>
          <p:cNvPr id="144" name="Shape 144"/>
          <p:cNvGrpSpPr/>
          <p:nvPr/>
        </p:nvGrpSpPr>
        <p:grpSpPr>
          <a:xfrm>
            <a:off x="7447180" y="3407512"/>
            <a:ext cx="1628945" cy="1614007"/>
            <a:chOff x="4428669" y="2781300"/>
            <a:chExt cx="2191799" cy="2171700"/>
          </a:xfrm>
        </p:grpSpPr>
        <p:pic>
          <p:nvPicPr>
            <p:cNvPr descr="https://files1.element14.com/community/themes/images/cirrus/cirrusAudiocard.jpg" id="145" name="Shape 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72025" y="2781300"/>
              <a:ext cx="1504800" cy="155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Shape 146"/>
            <p:cNvSpPr/>
            <p:nvPr/>
          </p:nvSpPr>
          <p:spPr>
            <a:xfrm>
              <a:off x="4428669" y="4267200"/>
              <a:ext cx="2191799" cy="6858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Raspberry Pi audio card</a:t>
              </a:r>
              <a:b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Cirrus Logic Audio Card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(Element14)</a:t>
              </a:r>
            </a:p>
          </p:txBody>
        </p:sp>
      </p:grpSp>
      <p:grpSp>
        <p:nvGrpSpPr>
          <p:cNvPr id="147" name="Shape 147"/>
          <p:cNvGrpSpPr/>
          <p:nvPr/>
        </p:nvGrpSpPr>
        <p:grpSpPr>
          <a:xfrm>
            <a:off x="5168544" y="2861764"/>
            <a:ext cx="1802631" cy="1263478"/>
            <a:chOff x="5378514" y="1195548"/>
            <a:chExt cx="2425500" cy="1700051"/>
          </a:xfrm>
        </p:grpSpPr>
        <p:pic>
          <p:nvPicPr>
            <p:cNvPr id="148" name="Shape 1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7400" y="1195548"/>
              <a:ext cx="1628700" cy="124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Shape 149"/>
            <p:cNvSpPr/>
            <p:nvPr/>
          </p:nvSpPr>
          <p:spPr>
            <a:xfrm>
              <a:off x="5378514" y="2209800"/>
              <a:ext cx="2425500" cy="6858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Digital-analog converter</a:t>
              </a:r>
              <a:b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FiiO D3 (D03K)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(Amazon)</a:t>
              </a:r>
            </a:p>
          </p:txBody>
        </p:sp>
      </p:grpSp>
      <p:grpSp>
        <p:nvGrpSpPr>
          <p:cNvPr id="150" name="Shape 150"/>
          <p:cNvGrpSpPr/>
          <p:nvPr/>
        </p:nvGrpSpPr>
        <p:grpSpPr>
          <a:xfrm>
            <a:off x="7546477" y="5217993"/>
            <a:ext cx="1401749" cy="1401749"/>
            <a:chOff x="6867525" y="3717796"/>
            <a:chExt cx="1886100" cy="1886100"/>
          </a:xfrm>
        </p:grpSpPr>
        <p:pic>
          <p:nvPicPr>
            <p:cNvPr descr="https://upload.wikimedia.org/wikipedia/commons/4/45/Raspberry_Pi_-_Model_A.jpg" id="151" name="Shape 1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67525" y="3717796"/>
              <a:ext cx="1886100" cy="188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Shape 152"/>
            <p:cNvSpPr/>
            <p:nvPr/>
          </p:nvSpPr>
          <p:spPr>
            <a:xfrm>
              <a:off x="6867525" y="5181600"/>
              <a:ext cx="1886100" cy="422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Raspberry Pi</a:t>
              </a:r>
            </a:p>
          </p:txBody>
        </p:sp>
      </p:grpSp>
      <p:grpSp>
        <p:nvGrpSpPr>
          <p:cNvPr id="153" name="Shape 153"/>
          <p:cNvGrpSpPr/>
          <p:nvPr/>
        </p:nvGrpSpPr>
        <p:grpSpPr>
          <a:xfrm>
            <a:off x="1250249" y="5218002"/>
            <a:ext cx="1550240" cy="1508934"/>
            <a:chOff x="252494" y="381000"/>
            <a:chExt cx="2085900" cy="2030320"/>
          </a:xfrm>
        </p:grpSpPr>
        <p:pic>
          <p:nvPicPr>
            <p:cNvPr descr="30 kHz ultrasonic free flooded ring transducer (SX30)" id="154" name="Shape 1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9600" y="381000"/>
              <a:ext cx="1257300" cy="13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Shape 155"/>
            <p:cNvSpPr/>
            <p:nvPr/>
          </p:nvSpPr>
          <p:spPr>
            <a:xfrm>
              <a:off x="252494" y="1624720"/>
              <a:ext cx="2085900" cy="786599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Transducer</a:t>
              </a:r>
              <a:b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Sensor Tech Ltd SX30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(Sensor Tech Ltd) TVR 133dB@30kHz</a:t>
              </a:r>
            </a:p>
          </p:txBody>
        </p:sp>
      </p:grpSp>
      <p:grpSp>
        <p:nvGrpSpPr>
          <p:cNvPr id="156" name="Shape 156"/>
          <p:cNvGrpSpPr/>
          <p:nvPr/>
        </p:nvGrpSpPr>
        <p:grpSpPr>
          <a:xfrm>
            <a:off x="2800509" y="2732040"/>
            <a:ext cx="2159590" cy="1397559"/>
            <a:chOff x="1252263" y="1243737"/>
            <a:chExt cx="2905800" cy="1880462"/>
          </a:xfrm>
        </p:grpSpPr>
        <p:pic>
          <p:nvPicPr>
            <p:cNvPr descr="http://media.digikey.com/Photos/Texas%20Instr%20Photos/TPA3250D2EVM.JPG" id="157" name="Shape 1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981200" y="1243737"/>
              <a:ext cx="1447800" cy="144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Shape 158"/>
            <p:cNvSpPr/>
            <p:nvPr/>
          </p:nvSpPr>
          <p:spPr>
            <a:xfrm>
              <a:off x="1252263" y="2438400"/>
              <a:ext cx="2905800" cy="6858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Class D Amp</a:t>
              </a:r>
              <a:br>
                <a:rPr b="1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Texas Instruments TPA3250D2EVM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(Digikey 296-43809-ND)</a:t>
              </a:r>
            </a:p>
          </p:txBody>
        </p:sp>
      </p:grpSp>
      <p:sp>
        <p:nvSpPr>
          <p:cNvPr id="159" name="Shape 159"/>
          <p:cNvSpPr txBox="1"/>
          <p:nvPr/>
        </p:nvSpPr>
        <p:spPr>
          <a:xfrm>
            <a:off x="8136611" y="5029805"/>
            <a:ext cx="550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Stacked</a:t>
            </a:r>
          </a:p>
        </p:txBody>
      </p:sp>
      <p:cxnSp>
        <p:nvCxnSpPr>
          <p:cNvPr id="160" name="Shape 160"/>
          <p:cNvCxnSpPr/>
          <p:nvPr/>
        </p:nvCxnSpPr>
        <p:spPr>
          <a:xfrm rot="10800000">
            <a:off x="6795668" y="3276601"/>
            <a:ext cx="906900" cy="45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61" name="Shape 161"/>
          <p:cNvCxnSpPr/>
          <p:nvPr/>
        </p:nvCxnSpPr>
        <p:spPr>
          <a:xfrm rot="10800000">
            <a:off x="4495892" y="3196583"/>
            <a:ext cx="794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62" name="Shape 162"/>
          <p:cNvCxnSpPr/>
          <p:nvPr/>
        </p:nvCxnSpPr>
        <p:spPr>
          <a:xfrm rot="10800000">
            <a:off x="2140444" y="3196583"/>
            <a:ext cx="1143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63" name="Shape 163"/>
          <p:cNvCxnSpPr/>
          <p:nvPr/>
        </p:nvCxnSpPr>
        <p:spPr>
          <a:xfrm>
            <a:off x="2196625" y="4683514"/>
            <a:ext cx="3126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64" name="Shape 164"/>
          <p:cNvCxnSpPr/>
          <p:nvPr/>
        </p:nvCxnSpPr>
        <p:spPr>
          <a:xfrm flipH="1" rot="10800000">
            <a:off x="6605602" y="4114653"/>
            <a:ext cx="1097100" cy="448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65" name="Shape 165"/>
          <p:cNvSpPr txBox="1"/>
          <p:nvPr/>
        </p:nvSpPr>
        <p:spPr>
          <a:xfrm>
            <a:off x="6971567" y="3021731"/>
            <a:ext cx="9414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SPDIF </a:t>
            </a:r>
            <a:b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(coax or optical)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6510167" y="4483460"/>
            <a:ext cx="94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SPDIF </a:t>
            </a:r>
            <a:b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(coax or optical)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280951" y="2866712"/>
            <a:ext cx="1224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Analog signal-level audio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2330978" y="4423792"/>
            <a:ext cx="2217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Induced audio (level? Needs amplification?)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1" lang="en-US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Should be OK as we have 24 bit ADC?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1" lang="en-US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Need to do the math...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2184062" y="2770303"/>
            <a:ext cx="111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Analog audio, beefy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1" lang="en-US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Probably too beefy for our needs, but what I could find</a:t>
            </a:r>
          </a:p>
        </p:txBody>
      </p:sp>
      <p:sp>
        <p:nvSpPr>
          <p:cNvPr id="170" name="Shape 170"/>
          <p:cNvSpPr/>
          <p:nvPr/>
        </p:nvSpPr>
        <p:spPr>
          <a:xfrm rot="-3974875">
            <a:off x="454761" y="2695531"/>
            <a:ext cx="1219276" cy="457243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/>
          <p:nvPr/>
        </p:nvSpPr>
        <p:spPr>
          <a:xfrm rot="-3974879">
            <a:off x="9152" y="2580202"/>
            <a:ext cx="1500823" cy="457243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/>
          <p:nvPr/>
        </p:nvSpPr>
        <p:spPr>
          <a:xfrm rot="-3974766">
            <a:off x="-488284" y="2467450"/>
            <a:ext cx="1999707" cy="457243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/>
          <p:nvPr/>
        </p:nvSpPr>
        <p:spPr>
          <a:xfrm flipH="1" rot="6825406">
            <a:off x="-50732" y="4562748"/>
            <a:ext cx="1297986" cy="489623"/>
          </a:xfrm>
          <a:prstGeom prst="blockArc">
            <a:avLst>
              <a:gd fmla="val 10800000" name="adj1"/>
              <a:gd fmla="val 26270" name="adj2"/>
              <a:gd fmla="val 7618" name="adj3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flipH="1" rot="6825334">
            <a:off x="-57836" y="4522291"/>
            <a:ext cx="1138677" cy="489623"/>
          </a:xfrm>
          <a:prstGeom prst="blockArc">
            <a:avLst>
              <a:gd fmla="val 10800000" name="adj1"/>
              <a:gd fmla="val 26270" name="adj2"/>
              <a:gd fmla="val 7618" name="adj3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 flipH="1" rot="6824661">
            <a:off x="-24365" y="4476100"/>
            <a:ext cx="856064" cy="489623"/>
          </a:xfrm>
          <a:prstGeom prst="blockArc">
            <a:avLst>
              <a:gd fmla="val 10800000" name="adj1"/>
              <a:gd fmla="val 26270" name="adj2"/>
              <a:gd fmla="val 7618" name="adj3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1156773" y="1798933"/>
            <a:ext cx="657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Pulses out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7690" y="5500110"/>
            <a:ext cx="752099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1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Echoes back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5351750" y="1344925"/>
            <a:ext cx="657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OR</a:t>
            </a:r>
          </a:p>
        </p:txBody>
      </p:sp>
      <p:grpSp>
        <p:nvGrpSpPr>
          <p:cNvPr id="179" name="Shape 179"/>
          <p:cNvGrpSpPr/>
          <p:nvPr/>
        </p:nvGrpSpPr>
        <p:grpSpPr>
          <a:xfrm>
            <a:off x="3726372" y="1146940"/>
            <a:ext cx="1502892" cy="980665"/>
            <a:chOff x="3377448" y="1319275"/>
            <a:chExt cx="1912564" cy="1308949"/>
          </a:xfrm>
        </p:grpSpPr>
        <p:pic>
          <p:nvPicPr>
            <p:cNvPr descr="1694.jpg" id="180" name="Shape 180"/>
            <p:cNvPicPr preferRelativeResize="0"/>
            <p:nvPr/>
          </p:nvPicPr>
          <p:blipFill rotWithShape="1">
            <a:blip r:embed="rId10">
              <a:alphaModFix/>
            </a:blip>
            <a:srcRect b="33444" l="9730" r="0" t="8065"/>
            <a:stretch/>
          </p:blipFill>
          <p:spPr>
            <a:xfrm>
              <a:off x="3377448" y="1319275"/>
              <a:ext cx="1912564" cy="123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/>
            <p:nvPr/>
          </p:nvSpPr>
          <p:spPr>
            <a:xfrm>
              <a:off x="3377450" y="2323725"/>
              <a:ext cx="330000" cy="30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N5000-6S-45-1200x1200.jpg" id="182" name="Shape 1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1825" y="1146950"/>
            <a:ext cx="2159498" cy="105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3618450" y="1928147"/>
            <a:ext cx="1550100" cy="584700"/>
          </a:xfrm>
          <a:prstGeom prst="rect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Power Supply</a:t>
            </a:r>
            <a:br>
              <a:rPr b="1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1-30V 30A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B&amp;K Precision BK1694-ND</a:t>
            </a:r>
          </a:p>
        </p:txBody>
      </p:sp>
      <p:sp>
        <p:nvSpPr>
          <p:cNvPr id="184" name="Shape 184"/>
          <p:cNvSpPr/>
          <p:nvPr/>
        </p:nvSpPr>
        <p:spPr>
          <a:xfrm>
            <a:off x="6489425" y="2120222"/>
            <a:ext cx="1550100" cy="584700"/>
          </a:xfrm>
          <a:prstGeom prst="rect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Turnigy nano-tech 5000mah 6S (22.2V) 45~90C (225A) Lipo Pack</a:t>
            </a:r>
          </a:p>
        </p:txBody>
      </p:sp>
      <p:cxnSp>
        <p:nvCxnSpPr>
          <p:cNvPr id="185" name="Shape 185"/>
          <p:cNvCxnSpPr>
            <a:stCxn id="183" idx="2"/>
          </p:cNvCxnSpPr>
          <p:nvPr/>
        </p:nvCxnSpPr>
        <p:spPr>
          <a:xfrm flipH="1">
            <a:off x="4116600" y="2512847"/>
            <a:ext cx="276900" cy="25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86" name="Shape 186"/>
          <p:cNvCxnSpPr/>
          <p:nvPr/>
        </p:nvCxnSpPr>
        <p:spPr>
          <a:xfrm flipH="1">
            <a:off x="4360275" y="2402022"/>
            <a:ext cx="2091600" cy="34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87" name="Shape 187"/>
          <p:cNvSpPr txBox="1"/>
          <p:nvPr/>
        </p:nvSpPr>
        <p:spPr>
          <a:xfrm>
            <a:off x="1313150" y="4852800"/>
            <a:ext cx="657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OR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0" y="748925"/>
            <a:ext cx="3813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3000">
                <a:solidFill>
                  <a:schemeClr val="lt1"/>
                </a:solidFill>
              </a:rPr>
              <a:t>192kHz 24bit audio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 Technology SX28-02 and SX30 transducers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4602729" y="722271"/>
            <a:ext cx="3806851" cy="5577695"/>
            <a:chOff x="532000" y="175390"/>
            <a:chExt cx="2024382" cy="2704861"/>
          </a:xfrm>
        </p:grpSpPr>
        <p:pic>
          <p:nvPicPr>
            <p:cNvPr descr="IMG_0385.JPG" id="195" name="Shape 195"/>
            <p:cNvPicPr preferRelativeResize="0"/>
            <p:nvPr/>
          </p:nvPicPr>
          <p:blipFill rotWithShape="1">
            <a:blip r:embed="rId3">
              <a:alphaModFix/>
            </a:blip>
            <a:srcRect b="23913" l="15244" r="27251" t="30915"/>
            <a:stretch/>
          </p:blipFill>
          <p:spPr>
            <a:xfrm>
              <a:off x="532000" y="175390"/>
              <a:ext cx="2024382" cy="2120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Shape 196"/>
            <p:cNvSpPr/>
            <p:nvPr/>
          </p:nvSpPr>
          <p:spPr>
            <a:xfrm>
              <a:off x="850039" y="2295552"/>
              <a:ext cx="1550100" cy="5847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Transducer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Sensor Tech Ltd SX</a:t>
              </a: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28-02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TVR 173dB@28kHz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Best Sensor! ($1.2K)</a:t>
              </a:r>
            </a:p>
          </p:txBody>
        </p:sp>
      </p:grpSp>
      <p:grpSp>
        <p:nvGrpSpPr>
          <p:cNvPr id="197" name="Shape 197"/>
          <p:cNvGrpSpPr/>
          <p:nvPr/>
        </p:nvGrpSpPr>
        <p:grpSpPr>
          <a:xfrm>
            <a:off x="937350" y="2523574"/>
            <a:ext cx="2860920" cy="4172554"/>
            <a:chOff x="452324" y="131847"/>
            <a:chExt cx="1771248" cy="2194348"/>
          </a:xfrm>
        </p:grpSpPr>
        <p:pic>
          <p:nvPicPr>
            <p:cNvPr descr="30 kHz ultrasonic free flooded ring transducer (SX30)" id="198" name="Shape 198"/>
            <p:cNvPicPr preferRelativeResize="0"/>
            <p:nvPr/>
          </p:nvPicPr>
          <p:blipFill rotWithShape="1">
            <a:blip r:embed="rId4">
              <a:alphaModFix/>
            </a:blip>
            <a:srcRect b="0" l="5290" r="-5290" t="0"/>
            <a:stretch/>
          </p:blipFill>
          <p:spPr>
            <a:xfrm>
              <a:off x="456572" y="131847"/>
              <a:ext cx="1767000" cy="16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Shape 199"/>
            <p:cNvSpPr/>
            <p:nvPr/>
          </p:nvSpPr>
          <p:spPr>
            <a:xfrm>
              <a:off x="452324" y="1760996"/>
              <a:ext cx="1683300" cy="5652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Transducer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Sensor Tech Ltd SX30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TVR 133dB@30kHz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Lower Cost ($500)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Variable Buoyancy Diving System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228600" lvl="0" rtl="0">
              <a:spcBef>
                <a:spcPts val="0"/>
              </a:spcBef>
              <a:buClr>
                <a:schemeClr val="lt1"/>
              </a:buClr>
            </a:pPr>
            <a:r>
              <a:rPr lang="en-US">
                <a:solidFill>
                  <a:schemeClr val="lt1"/>
                </a:solidFill>
              </a:rPr>
              <a:t>Unlike Seaglider and Argo floats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we cannot use a pressure vessel (too heavy)</a:t>
            </a:r>
          </a:p>
          <a:p>
            <a:pPr indent="228600" lvl="0" rtl="0">
              <a:spcBef>
                <a:spcPts val="0"/>
              </a:spcBef>
              <a:buClr>
                <a:schemeClr val="lt1"/>
              </a:buClr>
            </a:pPr>
            <a:r>
              <a:rPr lang="en-US">
                <a:solidFill>
                  <a:schemeClr val="lt1"/>
                </a:solidFill>
              </a:rPr>
              <a:t>Probably need a gas bladder that inflates as needed to change rate of ascent</a:t>
            </a:r>
          </a:p>
          <a:p>
            <a:pPr indent="228600" lvl="0" rtl="0">
              <a:spcBef>
                <a:spcPts val="0"/>
              </a:spcBef>
              <a:buClr>
                <a:schemeClr val="lt1"/>
              </a:buClr>
            </a:pPr>
            <a:r>
              <a:rPr lang="en-US">
                <a:solidFill>
                  <a:schemeClr val="lt1"/>
                </a:solidFill>
              </a:rPr>
              <a:t>We need 7000 psi (3000 psi at 2000m)</a:t>
            </a:r>
          </a:p>
          <a:p>
            <a:pPr indent="228600" lvl="0" rtl="0">
              <a:spcBef>
                <a:spcPts val="0"/>
              </a:spcBef>
              <a:buClr>
                <a:schemeClr val="lt1"/>
              </a:buClr>
            </a:pPr>
            <a:r>
              <a:rPr b="1" lang="en-US" u="sng"/>
              <a:t>Option 1</a:t>
            </a:r>
            <a:r>
              <a:rPr lang="en-US"/>
              <a:t> </a:t>
            </a:r>
            <a:r>
              <a:rPr lang="en-US">
                <a:solidFill>
                  <a:schemeClr val="lt1"/>
                </a:solidFill>
              </a:rPr>
              <a:t>45 CI 4500 psi </a:t>
            </a:r>
            <a:r>
              <a:rPr lang="en-US" u="sng">
                <a:solidFill>
                  <a:srgbClr val="00FFFF"/>
                </a:solidFill>
                <a:hlinkClick r:id="rId3"/>
              </a:rPr>
              <a:t>Paintball cylinder</a:t>
            </a:r>
          </a:p>
          <a:p>
            <a:pPr indent="228600" lvl="0" rtl="0">
              <a:spcBef>
                <a:spcPts val="0"/>
              </a:spcBef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OK for round 1?</a:t>
            </a:r>
          </a:p>
          <a:p>
            <a:pPr indent="228600" lvl="0" rtl="0">
              <a:spcBef>
                <a:spcPts val="0"/>
              </a:spcBef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weight &lt;2 lbs empty</a:t>
            </a:r>
          </a:p>
          <a:p>
            <a:pPr indent="228600" lvl="0" rtl="0">
              <a:spcBef>
                <a:spcPts val="0"/>
              </a:spcBef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We will probably have trouble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with the regulators at depth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45 CI 4500 psi TKNJA4545G-2T.jpg" id="206" name="Shape 206"/>
          <p:cNvPicPr preferRelativeResize="0"/>
          <p:nvPr/>
        </p:nvPicPr>
        <p:blipFill rotWithShape="1">
          <a:blip r:embed="rId4">
            <a:alphaModFix/>
          </a:blip>
          <a:srcRect b="7268" l="12792" r="10189" t="6916"/>
          <a:stretch/>
        </p:blipFill>
        <p:spPr>
          <a:xfrm>
            <a:off x="6407900" y="4419299"/>
            <a:ext cx="2736100" cy="24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Variable Buoyancy Diving System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57200" y="1600200"/>
            <a:ext cx="86868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b="1" lang="en-US" u="sng"/>
              <a:t>Option 2</a:t>
            </a:r>
            <a:r>
              <a:rPr lang="en-US"/>
              <a:t>  </a:t>
            </a:r>
            <a:r>
              <a:rPr lang="en-US" u="sng">
                <a:solidFill>
                  <a:srgbClr val="00FFFF"/>
                </a:solidFill>
                <a:hlinkClick r:id="rId3"/>
              </a:rPr>
              <a:t>gas generation</a:t>
            </a:r>
            <a:r>
              <a:rPr lang="en-US"/>
              <a:t> from solids/liquids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/>
              <a:t>Hydrogen peroxide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/>
              <a:t>Hydrazine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/>
              <a:t>Chlorates and perchlorates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/>
              <a:t>Sodium azide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/>
              <a:t>Solid rocket propellants - electronic ignition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 sz="3000" u="sng">
                <a:solidFill>
                  <a:srgbClr val="00FFFF"/>
                </a:solidFill>
                <a:hlinkClick r:id="rId4"/>
              </a:rPr>
              <a:t>Ammonium perchlorate composite propellant</a:t>
            </a:r>
            <a:r>
              <a:rPr lang="en-US" sz="3000">
                <a:solidFill>
                  <a:schemeClr val="lt1"/>
                </a:solidFill>
              </a:rPr>
              <a:t> 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E20 $15 </a:t>
            </a:r>
            <a:r>
              <a:rPr lang="en-US" sz="3000" u="sng">
                <a:solidFill>
                  <a:srgbClr val="00FFFF"/>
                </a:solidFill>
                <a:hlinkClick r:id="rId5"/>
              </a:rPr>
              <a:t>35 Ns thrust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G76G </a:t>
            </a:r>
            <a:r>
              <a:rPr lang="en-US" sz="3000" u="sng">
                <a:solidFill>
                  <a:srgbClr val="00FFFF"/>
                </a:solidFill>
                <a:hlinkClick r:id="rId6"/>
              </a:rPr>
              <a:t>$95 Reusable</a:t>
            </a:r>
            <a:r>
              <a:rPr lang="en-US" sz="3000">
                <a:solidFill>
                  <a:schemeClr val="lt1"/>
                </a:solidFill>
              </a:rPr>
              <a:t> </a:t>
            </a:r>
            <a:r>
              <a:rPr lang="en-US" sz="3000" u="sng">
                <a:solidFill>
                  <a:srgbClr val="00FFFF"/>
                </a:solidFill>
                <a:hlinkClick r:id="rId7"/>
              </a:rPr>
              <a:t>115 Ns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will these fire at depth?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how much gas? how hot?</a:t>
            </a:r>
          </a:p>
        </p:txBody>
      </p:sp>
      <p:pic>
        <p:nvPicPr>
          <p:cNvPr descr="Solid Fule Rocket larot5007.jpg" id="213" name="Shape 2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650" y="4906999"/>
            <a:ext cx="3115350" cy="19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IMU + GPS based position sensors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</a:pPr>
            <a:r>
              <a:rPr lang="en-US">
                <a:solidFill>
                  <a:srgbClr val="FFFFFF"/>
                </a:solidFill>
              </a:rPr>
              <a:t>We have </a:t>
            </a:r>
            <a:r>
              <a:rPr lang="en-US" u="sng">
                <a:solidFill>
                  <a:srgbClr val="00FFFF"/>
                </a:solidFill>
                <a:hlinkClick r:id="rId3"/>
              </a:rPr>
              <a:t>Adafruit 10 DOF</a:t>
            </a:r>
            <a:r>
              <a:rPr lang="en-US">
                <a:solidFill>
                  <a:srgbClr val="FFFFFF"/>
                </a:solidFill>
              </a:rPr>
              <a:t> sensor breakout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L3GD20H / LSM303</a:t>
            </a: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</a:pPr>
            <a:r>
              <a:rPr lang="en-US" u="sng">
                <a:solidFill>
                  <a:srgbClr val="00FFFF"/>
                </a:solidFill>
                <a:hlinkClick r:id="rId4"/>
              </a:rPr>
              <a:t>AHRS</a:t>
            </a:r>
            <a:r>
              <a:rPr lang="en-US">
                <a:solidFill>
                  <a:srgbClr val="00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generates</a:t>
            </a:r>
            <a:r>
              <a:rPr lang="en-US">
                <a:solidFill>
                  <a:srgbClr val="00FFFF"/>
                </a:solidFill>
              </a:rPr>
              <a:t> </a:t>
            </a:r>
            <a:r>
              <a:rPr lang="en-US" u="sng">
                <a:solidFill>
                  <a:srgbClr val="00FFFF"/>
                </a:solidFill>
                <a:hlinkClick r:id="rId5"/>
              </a:rPr>
              <a:t>Altitude &amp; Heading</a:t>
            </a: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</a:pPr>
            <a:r>
              <a:rPr lang="en-US" u="sng">
                <a:solidFill>
                  <a:srgbClr val="00FFFF"/>
                </a:solidFill>
                <a:hlinkClick r:id="rId6"/>
              </a:rPr>
              <a:t>Motion tracking</a:t>
            </a:r>
            <a:r>
              <a:rPr lang="en-US">
                <a:solidFill>
                  <a:srgbClr val="FFFFFF"/>
                </a:solidFill>
              </a:rPr>
              <a:t> need assumptions about motion to remove drift, pressure sensor altitude, average loc. from GPS could work.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BMP180</a:t>
            </a: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>
                <a:solidFill>
                  <a:schemeClr val="lt1"/>
                </a:solidFill>
              </a:rPr>
              <a:t>does -500 m below sea level,  &gt;&gt; if in EPOXY?</a:t>
            </a:r>
          </a:p>
          <a:p>
            <a:pPr indent="3810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>
                <a:solidFill>
                  <a:schemeClr val="lt1"/>
                </a:solidFill>
              </a:rPr>
              <a:t>We have </a:t>
            </a:r>
            <a:r>
              <a:rPr lang="en-US" u="sng">
                <a:solidFill>
                  <a:srgbClr val="00FFFF"/>
                </a:solidFill>
                <a:hlinkClick r:id="rId7"/>
              </a:rPr>
              <a:t>Adafruit Version 3 GPS</a:t>
            </a:r>
            <a:r>
              <a:rPr lang="en-US">
                <a:solidFill>
                  <a:schemeClr val="lt1"/>
                </a:solidFill>
              </a:rPr>
              <a:t> breakout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MTK3339 only works on surface!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7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Contest</a:t>
            </a:r>
          </a:p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295400"/>
            <a:ext cx="8229600" cy="5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Prizes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Place $4M 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Place $1M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$1M NOAA prize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 prizes???  TBD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 teams going to round two each receive $100K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Two (2) rounds over 36 months (3 years)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From the shore remotely produce: 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map of 500 km</a:t>
            </a:r>
            <a:r>
              <a:rPr b="0" baseline="3000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ocean floor (20% in round 1)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Images of biological, archaeological, and geological features of the ocean environment (one at 2000m in round 1 to prove you were there)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$1M NOAA prize data for tracking chemical signal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WiFi + LoRa Data communication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SAS Pod use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WiFi high data close range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Used for sending sonar data to drone on pickup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Used for pickup signaling of GPS location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May be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used for triangulation for pickup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LoRa</a:t>
            </a: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 long range 15 km???  Under water??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Could allow for better range GPS location signaling to drone for pickup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Communication between pods on surface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Maybe drop LoRa only Pods for communication back to shore for drone?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274629"/>
            <a:ext cx="8229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WiFi + LoRa Data communication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57200" y="1110500"/>
            <a:ext cx="8229600" cy="54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have a lot of different options for this most of which are meant to be for more general user access.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you do not </a:t>
            </a:r>
            <a:r>
              <a:rPr i="1" lang="en-US"/>
              <a:t>have </a:t>
            </a:r>
            <a:r>
              <a:rPr lang="en-US"/>
              <a:t>to be a computer engineer or much of a programmer to work on this!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57200" y="76300"/>
            <a:ext cx="82296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WiFi + LoRa Data communication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805325"/>
            <a:ext cx="8229600" cy="56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/>
              <a:t>LoPy Modules I have: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u="sng">
                <a:solidFill>
                  <a:srgbClr val="00FFFF"/>
                </a:solidFill>
                <a:hlinkClick r:id="rId3"/>
              </a:rPr>
              <a:t>HopeRF</a:t>
            </a:r>
            <a:r>
              <a:rPr lang="en-US" u="sng">
                <a:solidFill>
                  <a:srgbClr val="00FFFF"/>
                </a:solidFill>
                <a:hlinkClick r:id="rId4"/>
              </a:rPr>
              <a:t> RFM95W</a:t>
            </a:r>
            <a:r>
              <a:rPr lang="en-US">
                <a:solidFill>
                  <a:srgbClr val="FFFFFF"/>
                </a:solidFill>
              </a:rPr>
              <a:t> 915Mhz models and Dev Sys</a:t>
            </a:r>
          </a:p>
          <a:p>
            <a:pPr indent="-4572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u="sng">
                <a:solidFill>
                  <a:srgbClr val="00FFFF"/>
                </a:solidFill>
                <a:hlinkClick r:id="rId5"/>
              </a:rPr>
              <a:t>LoPy</a:t>
            </a:r>
            <a:r>
              <a:rPr lang="en-US">
                <a:solidFill>
                  <a:srgbClr val="FFFFFF"/>
                </a:solidFill>
              </a:rPr>
              <a:t> = LoRa version of WiPy (due any day)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WiFi Modules I have: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Font typeface="Courier New"/>
              <a:buChar char="o"/>
            </a:pPr>
            <a:r>
              <a:rPr lang="en-US" u="sng">
                <a:solidFill>
                  <a:srgbClr val="00FFFF"/>
                </a:solidFill>
                <a:hlinkClick r:id="rId6"/>
              </a:rPr>
              <a:t>WiPy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u="sng">
                <a:solidFill>
                  <a:srgbClr val="00FFFF"/>
                </a:solidFill>
                <a:hlinkClick r:id="rId7"/>
              </a:rPr>
              <a:t>Onion Omega</a:t>
            </a:r>
            <a:r>
              <a:rPr lang="en-US">
                <a:solidFill>
                  <a:srgbClr val="FFFFFF"/>
                </a:solidFill>
              </a:rPr>
              <a:t> Wifi Microcontroller</a:t>
            </a:r>
          </a:p>
          <a:p>
            <a: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  based on Qualcomm Atheros AR9331 SOC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Pine64  </a:t>
            </a:r>
          </a:p>
          <a:p>
            <a: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   what is 64 bit good for?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Beaglebone Green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ESP8266</a:t>
            </a:r>
          </a:p>
          <a:p>
            <a: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  We used this last Fall and Spring semesters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Arduino</a:t>
            </a:r>
          </a:p>
          <a:p>
            <a: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  Already used for generator and last XPRIZE 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Raspberry Pi</a:t>
            </a:r>
          </a:p>
          <a:p>
            <a: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  Already using for the SONAR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 for chemical signature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1600200"/>
            <a:ext cx="8229600" cy="14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Metal Rods? (AKA our XPRIZE sensor)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Colorimetry? Spring 2016 ECE 449 </a:t>
            </a:r>
            <a:r>
              <a:rPr lang="en-US"/>
              <a:t>Class</a:t>
            </a:r>
          </a:p>
        </p:txBody>
      </p:sp>
      <p:pic>
        <p:nvPicPr>
          <p:cNvPr descr="IMAG2610.jpg" id="244" name="Shape 244"/>
          <p:cNvPicPr preferRelativeResize="0"/>
          <p:nvPr/>
        </p:nvPicPr>
        <p:blipFill rotWithShape="1">
          <a:blip r:embed="rId3">
            <a:alphaModFix/>
          </a:blip>
          <a:srcRect b="20330" l="30494" r="4291" t="6221"/>
          <a:stretch/>
        </p:blipFill>
        <p:spPr>
          <a:xfrm>
            <a:off x="714574" y="2691725"/>
            <a:ext cx="2091750" cy="4166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105.JPG"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349" y="2604274"/>
            <a:ext cx="5671649" cy="42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Heavy Lift Drone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0" l="1489" r="0" t="0"/>
          <a:stretch/>
        </p:blipFill>
        <p:spPr>
          <a:xfrm>
            <a:off x="761999" y="1524000"/>
            <a:ext cx="540834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4537" y="3941678"/>
            <a:ext cx="4311899" cy="25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246" y="533400"/>
            <a:ext cx="1944508" cy="3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 Rotors / triple redundancy / hybrid gas</a:t>
            </a:r>
            <a:r>
              <a:rPr lang="en-US"/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electric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57200" y="1600200"/>
            <a:ext cx="8229600" cy="2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Can lift ~10 lbs load with 2/3 power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Based on open software </a:t>
            </a:r>
            <a:r>
              <a:rPr b="0" i="0" lang="en-US" sz="30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Pixhawk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u="sng">
                <a:solidFill>
                  <a:srgbClr val="00FFFF"/>
                </a:solidFill>
                <a:hlinkClick r:id="rId4"/>
              </a:rPr>
              <a:t>3D printed joints</a:t>
            </a:r>
            <a:r>
              <a:rPr lang="en-US">
                <a:solidFill>
                  <a:srgbClr val="FFFFFF"/>
                </a:solidFill>
              </a:rPr>
              <a:t> and </a:t>
            </a:r>
            <a:r>
              <a:rPr lang="en-US" u="sng">
                <a:solidFill>
                  <a:srgbClr val="00FFFF"/>
                </a:solidFill>
                <a:hlinkClick r:id="rId5"/>
              </a:rPr>
              <a:t>Carbon fiber rods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Commercial RC drone parts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Needs some work!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6">
            <a:alphaModFix/>
          </a:blip>
          <a:srcRect b="40411" l="1487" r="0" t="7546"/>
          <a:stretch/>
        </p:blipFill>
        <p:spPr>
          <a:xfrm>
            <a:off x="408175" y="3985775"/>
            <a:ext cx="8229600" cy="22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Hybrid Gas Electric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457200" y="2050125"/>
            <a:ext cx="6085200" cy="451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3 x Generators to Charge Batteries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To enable long range flights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Arduino Control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Needs integration into flight system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75" y="172860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652150" y="1675475"/>
            <a:ext cx="5057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rgbClr val="00FFFF"/>
                </a:solidFill>
                <a:hlinkClick r:id="rId4"/>
              </a:rPr>
              <a:t> Generator Control Documentation.pdf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2227" y="562100"/>
            <a:ext cx="3202800" cy="51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 Ocean pickup system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ECE 496 Robotic Systems Design Topics?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Need working Drone and Pods first?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Flashing LEDS + Camera for fine location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/>
              <a:t>There are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automatic</a:t>
            </a:r>
            <a:r>
              <a:rPr lang="en-US"/>
              <a:t> and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remote</a:t>
            </a:r>
            <a:r>
              <a:rPr lang="en-US"/>
              <a:t> hooks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/>
              <a:t>But we may need r</a:t>
            </a: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ing and </a:t>
            </a:r>
            <a:r>
              <a:rPr lang="en-US"/>
              <a:t>grapple </a:t>
            </a: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pickup?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971695" y="4467962"/>
            <a:ext cx="3639607" cy="2048587"/>
            <a:chOff x="2344945" y="4061437"/>
            <a:chExt cx="3639607" cy="2048587"/>
          </a:xfrm>
        </p:grpSpPr>
        <p:sp>
          <p:nvSpPr>
            <p:cNvPr id="278" name="Shape 278"/>
            <p:cNvSpPr/>
            <p:nvPr/>
          </p:nvSpPr>
          <p:spPr>
            <a:xfrm>
              <a:off x="3572550" y="5178050"/>
              <a:ext cx="1435200" cy="616800"/>
            </a:xfrm>
            <a:prstGeom prst="ellipse">
              <a:avLst/>
            </a:prstGeom>
            <a:noFill/>
            <a:ln cap="flat" cmpd="sng" w="7620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Shape 279"/>
            <p:cNvGrpSpPr/>
            <p:nvPr/>
          </p:nvGrpSpPr>
          <p:grpSpPr>
            <a:xfrm>
              <a:off x="2344945" y="4061437"/>
              <a:ext cx="3639607" cy="2048587"/>
              <a:chOff x="2366195" y="4231562"/>
              <a:chExt cx="3639607" cy="2048587"/>
            </a:xfrm>
          </p:grpSpPr>
          <p:sp>
            <p:nvSpPr>
              <p:cNvPr id="280" name="Shape 280"/>
              <p:cNvSpPr/>
              <p:nvPr/>
            </p:nvSpPr>
            <p:spPr>
              <a:xfrm rot="5234968">
                <a:off x="2509267" y="4448290"/>
                <a:ext cx="1350355" cy="1573517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Shape 281"/>
              <p:cNvSpPr/>
              <p:nvPr/>
            </p:nvSpPr>
            <p:spPr>
              <a:xfrm rot="10411913">
                <a:off x="4571255" y="4302602"/>
                <a:ext cx="1350194" cy="157362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Shape 282"/>
              <p:cNvSpPr/>
              <p:nvPr/>
            </p:nvSpPr>
            <p:spPr>
              <a:xfrm rot="5234995">
                <a:off x="2946149" y="4968162"/>
                <a:ext cx="1650701" cy="930474"/>
              </a:xfrm>
              <a:prstGeom prst="arc">
                <a:avLst>
                  <a:gd fmla="val 16200000" name="adj1"/>
                  <a:gd fmla="val 46771" name="adj2"/>
                </a:avLst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3980100" y="5114250"/>
                <a:ext cx="620100" cy="289200"/>
              </a:xfrm>
              <a:prstGeom prst="ellipse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4" name="Shape 284"/>
          <p:cNvGrpSpPr/>
          <p:nvPr/>
        </p:nvGrpSpPr>
        <p:grpSpPr>
          <a:xfrm>
            <a:off x="2898125" y="4550725"/>
            <a:ext cx="1761249" cy="1883049"/>
            <a:chOff x="1345750" y="3815025"/>
            <a:chExt cx="1761249" cy="1883049"/>
          </a:xfrm>
        </p:grpSpPr>
        <p:sp>
          <p:nvSpPr>
            <p:cNvPr id="285" name="Shape 285"/>
            <p:cNvSpPr/>
            <p:nvPr/>
          </p:nvSpPr>
          <p:spPr>
            <a:xfrm>
              <a:off x="1566550" y="4798800"/>
              <a:ext cx="1435200" cy="616800"/>
            </a:xfrm>
            <a:prstGeom prst="ellipse">
              <a:avLst/>
            </a:prstGeom>
            <a:noFill/>
            <a:ln cap="flat" cmpd="sng" w="7620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 rot="5235260">
              <a:off x="844104" y="4526945"/>
              <a:ext cx="1647090" cy="565559"/>
            </a:xfrm>
            <a:prstGeom prst="arc">
              <a:avLst>
                <a:gd fmla="val 16200000" name="adj1"/>
                <a:gd fmla="val 111512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 rot="10411626">
              <a:off x="2552191" y="3835252"/>
              <a:ext cx="457717" cy="1748444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rot="5234995">
              <a:off x="1258199" y="4742131"/>
              <a:ext cx="1650701" cy="251086"/>
            </a:xfrm>
            <a:prstGeom prst="arc">
              <a:avLst>
                <a:gd fmla="val 16200000" name="adj1"/>
                <a:gd fmla="val 46771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52850" y="4564875"/>
              <a:ext cx="620100" cy="289200"/>
            </a:xfrm>
            <a:prstGeom prst="ellipse">
              <a:avLst/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Shape 290"/>
          <p:cNvSpPr/>
          <p:nvPr/>
        </p:nvSpPr>
        <p:spPr>
          <a:xfrm>
            <a:off x="953400" y="5569925"/>
            <a:ext cx="1435200" cy="616800"/>
          </a:xfrm>
          <a:prstGeom prst="ellipse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37225" y="3400100"/>
            <a:ext cx="1761249" cy="1883049"/>
            <a:chOff x="1455625" y="4022650"/>
            <a:chExt cx="1761249" cy="1883049"/>
          </a:xfrm>
        </p:grpSpPr>
        <p:sp>
          <p:nvSpPr>
            <p:cNvPr id="292" name="Shape 292"/>
            <p:cNvSpPr/>
            <p:nvPr/>
          </p:nvSpPr>
          <p:spPr>
            <a:xfrm rot="5235260">
              <a:off x="953979" y="4734570"/>
              <a:ext cx="1647090" cy="565559"/>
            </a:xfrm>
            <a:prstGeom prst="arc">
              <a:avLst>
                <a:gd fmla="val 16200000" name="adj1"/>
                <a:gd fmla="val 111512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 rot="10411626">
              <a:off x="2662066" y="4042877"/>
              <a:ext cx="457717" cy="1748444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 rot="5234995">
              <a:off x="1368074" y="4949756"/>
              <a:ext cx="1650701" cy="251086"/>
            </a:xfrm>
            <a:prstGeom prst="arc">
              <a:avLst>
                <a:gd fmla="val 16200000" name="adj1"/>
                <a:gd fmla="val 46771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062725" y="4772500"/>
              <a:ext cx="620100" cy="289200"/>
            </a:xfrm>
            <a:prstGeom prst="ellipse">
              <a:avLst/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5910370" y="3317337"/>
            <a:ext cx="3639607" cy="2048587"/>
            <a:chOff x="2344945" y="4061437"/>
            <a:chExt cx="3639607" cy="2048587"/>
          </a:xfrm>
        </p:grpSpPr>
        <p:sp>
          <p:nvSpPr>
            <p:cNvPr id="297" name="Shape 297"/>
            <p:cNvSpPr/>
            <p:nvPr/>
          </p:nvSpPr>
          <p:spPr>
            <a:xfrm>
              <a:off x="3572550" y="5178050"/>
              <a:ext cx="1435200" cy="616800"/>
            </a:xfrm>
            <a:prstGeom prst="ellipse">
              <a:avLst/>
            </a:prstGeom>
            <a:noFill/>
            <a:ln cap="flat" cmpd="sng" w="7620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298" name="Shape 298"/>
            <p:cNvGrpSpPr/>
            <p:nvPr/>
          </p:nvGrpSpPr>
          <p:grpSpPr>
            <a:xfrm>
              <a:off x="2344945" y="4061437"/>
              <a:ext cx="3639607" cy="2048587"/>
              <a:chOff x="2366195" y="4231562"/>
              <a:chExt cx="3639607" cy="2048587"/>
            </a:xfrm>
          </p:grpSpPr>
          <p:sp>
            <p:nvSpPr>
              <p:cNvPr id="299" name="Shape 299"/>
              <p:cNvSpPr/>
              <p:nvPr/>
            </p:nvSpPr>
            <p:spPr>
              <a:xfrm rot="5234968">
                <a:off x="2509267" y="4448290"/>
                <a:ext cx="1350355" cy="1573517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Shape 300"/>
              <p:cNvSpPr/>
              <p:nvPr/>
            </p:nvSpPr>
            <p:spPr>
              <a:xfrm rot="10411913">
                <a:off x="4571255" y="4302602"/>
                <a:ext cx="1350194" cy="157362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 rot="5234995">
                <a:off x="2946149" y="4968162"/>
                <a:ext cx="1650701" cy="930474"/>
              </a:xfrm>
              <a:prstGeom prst="arc">
                <a:avLst>
                  <a:gd fmla="val 16200000" name="adj1"/>
                  <a:gd fmla="val 46771" name="adj2"/>
                </a:avLst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3980100" y="5114250"/>
                <a:ext cx="620100" cy="289200"/>
              </a:xfrm>
              <a:prstGeom prst="ellipse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3" name="Shape 303"/>
          <p:cNvSpPr/>
          <p:nvPr/>
        </p:nvSpPr>
        <p:spPr>
          <a:xfrm>
            <a:off x="1733100" y="4901600"/>
            <a:ext cx="287100" cy="66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5773475" y="6216900"/>
            <a:ext cx="680400" cy="351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7697975" y="5283150"/>
            <a:ext cx="234000" cy="469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WiFi + </a:t>
            </a:r>
            <a:r>
              <a:rPr b="0" i="0" lang="en-US" sz="3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LoRa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Data communication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Drone use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WiFi high data close range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Used for sending sonar data to drone on pickup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Used for pickup signaling of GPS location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Maybe used for triangulation for pickup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LoRa long range 15 km???  Under water??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 sure we will use in the pod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Could allow for better range GPS location signaling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Could communicate back to shore???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Offline Location and Mapping</a:t>
            </a:r>
          </a:p>
        </p:txBody>
      </p:sp>
      <p:pic>
        <p:nvPicPr>
          <p:cNvPr descr="Figure-15-Raw-data-from-the-Farsounder-sonar-plotted-against-count-in-y-axis.png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25" y="3477200"/>
            <a:ext cx="3662249" cy="3249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k.jpg"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275" y="1759350"/>
            <a:ext cx="4452400" cy="3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 rot="-1474083">
            <a:off x="3274131" y="3601870"/>
            <a:ext cx="2052078" cy="1120945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/>
              <a:t>Getting from SONAR to 3D Maps</a:t>
            </a: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/>
              <a:t>Want 0.5 meter voxel, Very Hard!</a:t>
            </a: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/>
              <a:t>Use Matlab + AI + Amazon Web Services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200" y="274637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Contest </a:t>
            </a:r>
            <a:r>
              <a:rPr lang="en-US"/>
              <a:t>Timeline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52400" y="2743200"/>
            <a:ext cx="88392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Fall 2016, need to submit Technical Document 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proposal is accepted can compete in Round 1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Round 1 = Spring, Summer 2017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Ocean Testing = Summer 2017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</a:pPr>
            <a:r>
              <a:rPr lang="en-US"/>
              <a:t>Team Summit 13-16 November 2016, San Diego, California, USA.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en-US"/>
              <a:t>Work in 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 u="sng">
                <a:solidFill>
                  <a:srgbClr val="00FFFF"/>
                </a:solidFill>
                <a:hlinkClick r:id="rId3"/>
              </a:rPr>
              <a:t>Foundry</a:t>
            </a:r>
            <a:r>
              <a:rPr lang="en-US">
                <a:solidFill>
                  <a:schemeClr val="lt1"/>
                </a:solidFill>
              </a:rPr>
              <a:t> / </a:t>
            </a:r>
            <a:r>
              <a:rPr lang="en-US" u="sng">
                <a:solidFill>
                  <a:srgbClr val="00FFFF"/>
                </a:solidFill>
                <a:hlinkClick r:id="rId4"/>
              </a:rPr>
              <a:t>113 A&amp;B</a:t>
            </a:r>
            <a:r>
              <a:rPr lang="en-US"/>
              <a:t> Hudson 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t/>
            </a:r>
            <a:endParaRPr/>
          </a:p>
        </p:txBody>
      </p:sp>
      <p:pic>
        <p:nvPicPr>
          <p:cNvPr id="49" name="Shape 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72699"/>
            <a:ext cx="9144000" cy="118156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/>
          <p:nvPr/>
        </p:nvSpPr>
        <p:spPr>
          <a:xfrm>
            <a:off x="1446025" y="2154275"/>
            <a:ext cx="1020600" cy="468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Match models to measurements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94250" y="1600200"/>
            <a:ext cx="87627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>
                <a:solidFill>
                  <a:schemeClr val="lt1"/>
                </a:solidFill>
              </a:rPr>
              <a:t>Simulate dive and ascent path of pod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</a:pPr>
            <a:r>
              <a:rPr lang="en-US">
                <a:solidFill>
                  <a:schemeClr val="lt1"/>
                </a:solidFill>
              </a:rPr>
              <a:t>Make best guess at path using IMU / GPS / depth data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>
                <a:solidFill>
                  <a:schemeClr val="lt1"/>
                </a:solidFill>
              </a:rPr>
              <a:t>Simulate SONAR with ocean acoustics models</a:t>
            </a:r>
          </a:p>
          <a:p>
            <a:pPr indent="-457200" lvl="1" marL="9144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</a:pPr>
            <a:r>
              <a:rPr lang="en-US">
                <a:solidFill>
                  <a:schemeClr val="lt1"/>
                </a:solidFill>
              </a:rPr>
              <a:t>KRAKEN: Normal Mode Model</a:t>
            </a:r>
          </a:p>
          <a:p>
            <a:pPr indent="-457200" lvl="1" marL="9144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</a:pPr>
            <a:r>
              <a:rPr lang="en-US">
                <a:solidFill>
                  <a:schemeClr val="lt1"/>
                </a:solidFill>
              </a:rPr>
              <a:t>RAM Parabolic Equation</a:t>
            </a:r>
          </a:p>
          <a:p>
            <a:pPr indent="-457200" lvl="1" marL="9144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</a:pPr>
            <a:r>
              <a:rPr lang="en-US">
                <a:solidFill>
                  <a:schemeClr val="lt1"/>
                </a:solidFill>
              </a:rPr>
              <a:t>use best available maps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>
                <a:solidFill>
                  <a:schemeClr val="lt1"/>
                </a:solidFill>
              </a:rPr>
              <a:t>Assume that when the simulation matches the measurement the map is correct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>
                <a:solidFill>
                  <a:schemeClr val="lt1"/>
                </a:solidFill>
              </a:rPr>
              <a:t>Refine map and path of pod to improve match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>
                <a:solidFill>
                  <a:schemeClr val="lt1"/>
                </a:solidFill>
              </a:rPr>
              <a:t>This is very hard!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Global Optimization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-US">
                <a:solidFill>
                  <a:schemeClr val="lt1"/>
                </a:solidFill>
              </a:rPr>
              <a:t>MATLAB Optimization Toolbox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/>
              <a:t>Error</a:t>
            </a:r>
            <a:r>
              <a:rPr b="0" i="0" lang="en-US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Guided Perturbation Learning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Amazon Web Services?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I imagine us spinning up many parallel AMS servers to generate the map from our data in the 48 hours provided by the XPRIZE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erey 2000m Google.PNG"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799" y="3058724"/>
            <a:ext cx="2944901" cy="1326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Possible Contest Sites?</a:t>
            </a: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Round 1</a:t>
            </a:r>
          </a:p>
          <a:p>
            <a:pPr indent="-457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Monterey</a:t>
            </a:r>
          </a:p>
          <a:p>
            <a:pPr indent="876300"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lang="en-US" sz="2400">
                <a:solidFill>
                  <a:srgbClr val="FFFFFF"/>
                </a:solidFill>
              </a:rPr>
              <a:t> 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km to 2000m</a:t>
            </a:r>
            <a:b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Round 2</a:t>
            </a:r>
          </a:p>
          <a:p>
            <a:pPr indent="-457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Morro Bay</a:t>
            </a:r>
          </a:p>
          <a:p>
            <a:pPr indent="876300"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114 km to 4000m</a:t>
            </a:r>
          </a:p>
          <a:p>
            <a:pPr indent="-457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Hawaii Big Island</a:t>
            </a:r>
          </a:p>
          <a:p>
            <a:pPr indent="876300"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 km to 4000m </a:t>
            </a: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4">
            <a:alphaModFix/>
          </a:blip>
          <a:srcRect b="12675" l="39167" r="11666" t="24499"/>
          <a:stretch/>
        </p:blipFill>
        <p:spPr>
          <a:xfrm>
            <a:off x="5929330" y="152400"/>
            <a:ext cx="3076538" cy="231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5">
            <a:alphaModFix/>
          </a:blip>
          <a:srcRect b="18833" l="55000" r="0" t="34417"/>
          <a:stretch/>
        </p:blipFill>
        <p:spPr>
          <a:xfrm>
            <a:off x="4648200" y="2464906"/>
            <a:ext cx="41148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6">
            <a:alphaModFix/>
          </a:blip>
          <a:srcRect b="11726" l="37625" r="30771" t="44443"/>
          <a:stretch/>
        </p:blipFill>
        <p:spPr>
          <a:xfrm>
            <a:off x="6019800" y="4339328"/>
            <a:ext cx="28956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 rot="-723682">
            <a:off x="3503953" y="1348260"/>
            <a:ext cx="2373189" cy="7972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 rot="-1480276">
            <a:off x="3553721" y="4437205"/>
            <a:ext cx="1282906" cy="7972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 rot="-723789">
            <a:off x="4456542" y="5392010"/>
            <a:ext cx="1481412" cy="7972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Plan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990600"/>
            <a:ext cx="8229600" cy="55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Synthetic Aperture Sonar Diving  Pods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28 kHz Sound system for SONAR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Variable Buoyancy Diving System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IMU + GPS based position sensors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WiFi + LoRa Data communication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 for chemical signature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Heavy Lift Drone 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 Rotors / triply redundant / hybrid gas–electric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>
                <a:solidFill>
                  <a:srgbClr val="FFFFFF"/>
                </a:solidFill>
              </a:rPr>
              <a:t>Automatic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Imaging pod pickup system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WiFi + LoRa Data communication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3000" u="none" cap="none" strike="noStrike">
                <a:latin typeface="Arial"/>
                <a:ea typeface="Arial"/>
                <a:cs typeface="Arial"/>
                <a:sym typeface="Arial"/>
              </a:rPr>
              <a:t>Offline Location and Mapping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Bathymetric SLAM algorithms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Match models of SONAR to ocean measurements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Six Fall 2016 Projects to choose: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chemeClr val="dk2"/>
                </a:solidFill>
              </a:rPr>
              <a:t>Synthetic Aperture Sonar Diving Pods: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  1. </a:t>
            </a:r>
            <a:r>
              <a:rPr lang="en-US" sz="2400" u="sng">
                <a:solidFill>
                  <a:srgbClr val="00FFFF"/>
                </a:solidFill>
                <a:hlinkClick r:id="rId3"/>
              </a:rPr>
              <a:t>28 kHz Sound system for SONAR</a:t>
            </a:r>
            <a:r>
              <a:rPr lang="en-US" sz="2400">
                <a:solidFill>
                  <a:srgbClr val="00FFFF"/>
                </a:solidFill>
              </a:rPr>
              <a:t> </a:t>
            </a:r>
            <a:r>
              <a:rPr lang="en-US" sz="2400"/>
              <a:t>(2-3 teams)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  2. </a:t>
            </a:r>
            <a:r>
              <a:rPr lang="en-US" sz="2400" u="sng">
                <a:solidFill>
                  <a:srgbClr val="00FFFF"/>
                </a:solidFill>
                <a:hlinkClick r:id="rId4"/>
              </a:rPr>
              <a:t>Variable Buoyancy Diving System</a:t>
            </a:r>
            <a:r>
              <a:rPr lang="en-US" sz="2400">
                <a:solidFill>
                  <a:srgbClr val="00FFFF"/>
                </a:solidFill>
              </a:rPr>
              <a:t> </a:t>
            </a:r>
            <a:r>
              <a:rPr lang="en-US" sz="2400"/>
              <a:t>(1-2 teams)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  3. </a:t>
            </a:r>
            <a:r>
              <a:rPr lang="en-US" sz="2400" u="sng">
                <a:solidFill>
                  <a:srgbClr val="00FFFF"/>
                </a:solidFill>
                <a:hlinkClick r:id="rId5"/>
              </a:rPr>
              <a:t>IMU + GPS based position sensors</a:t>
            </a:r>
            <a:r>
              <a:rPr lang="en-US" sz="2400"/>
              <a:t>  / </a:t>
            </a:r>
            <a:r>
              <a:rPr lang="en-US" sz="2400" u="sng">
                <a:solidFill>
                  <a:srgbClr val="00FFFF"/>
                </a:solidFill>
                <a:hlinkClick r:id="rId6"/>
              </a:rPr>
              <a:t>WiFi + LoRa Data communication</a:t>
            </a:r>
            <a:r>
              <a:rPr lang="en-US" sz="2400">
                <a:solidFill>
                  <a:srgbClr val="00FFFF"/>
                </a:solidFill>
              </a:rPr>
              <a:t> </a:t>
            </a:r>
            <a:r>
              <a:rPr lang="en-US" sz="2400"/>
              <a:t>(1-2 teams)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  X. Sensor for chemical signature (save for Spring)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chemeClr val="dk2"/>
                </a:solidFill>
              </a:rPr>
              <a:t>Heavy Lift Drone: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  4. </a:t>
            </a:r>
            <a:r>
              <a:rPr lang="en-US" sz="2400" u="sng">
                <a:solidFill>
                  <a:srgbClr val="00FFFF"/>
                </a:solidFill>
                <a:hlinkClick r:id="rId7"/>
              </a:rPr>
              <a:t>12 Rotors / triply redundant</a:t>
            </a:r>
            <a:r>
              <a:rPr lang="en-US" sz="2400">
                <a:solidFill>
                  <a:srgbClr val="00FFFF"/>
                </a:solidFill>
              </a:rPr>
              <a:t> </a:t>
            </a:r>
            <a:r>
              <a:rPr lang="en-US" sz="2400"/>
              <a:t>(2-3 teams)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  5.  </a:t>
            </a:r>
            <a:r>
              <a:rPr lang="en-US" sz="2400" u="sng">
                <a:solidFill>
                  <a:srgbClr val="00FFFF"/>
                </a:solidFill>
                <a:hlinkClick r:id="rId8"/>
              </a:rPr>
              <a:t>hybrid gas–electric Power</a:t>
            </a:r>
            <a:r>
              <a:rPr lang="en-US" sz="2400">
                <a:solidFill>
                  <a:srgbClr val="00FFFF"/>
                </a:solidFill>
              </a:rPr>
              <a:t> </a:t>
            </a:r>
            <a:r>
              <a:rPr lang="en-US" sz="2400"/>
              <a:t>(1-2 teams)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  </a:t>
            </a:r>
            <a:r>
              <a:rPr lang="en-US" sz="2400">
                <a:solidFill>
                  <a:schemeClr val="dk2"/>
                </a:solidFill>
              </a:rPr>
              <a:t>Y. Automatic pod pickup system  (save for Spring)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6. </a:t>
            </a:r>
            <a:r>
              <a:rPr lang="en-US" sz="2400" u="sng">
                <a:solidFill>
                  <a:srgbClr val="00FFFF"/>
                </a:solidFill>
                <a:hlinkClick r:id="rId9"/>
              </a:rPr>
              <a:t>Offline Location and Mapping</a:t>
            </a:r>
            <a:r>
              <a:rPr lang="en-US" sz="2400"/>
              <a:t> /Bathymetric SLAM algorithms / Match models of SONAR to ocean measurements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Six Fall 2016 Projects to choose: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>
                <a:solidFill>
                  <a:srgbClr val="FFFFFF"/>
                </a:solidFill>
              </a:rPr>
              <a:t>Projects </a:t>
            </a:r>
            <a:r>
              <a:rPr b="1" lang="en-US" sz="2400">
                <a:solidFill>
                  <a:srgbClr val="FFFFFF"/>
                </a:solidFill>
              </a:rPr>
              <a:t>1-5 are all Hardware</a:t>
            </a:r>
            <a:r>
              <a:rPr lang="en-US" sz="2400">
                <a:solidFill>
                  <a:srgbClr val="FFFFFF"/>
                </a:solidFill>
              </a:rPr>
              <a:t> related and use microcontrollers extensively.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>
                <a:solidFill>
                  <a:srgbClr val="FFFFFF"/>
                </a:solidFill>
              </a:rPr>
              <a:t>Project </a:t>
            </a:r>
            <a:r>
              <a:rPr b="1" lang="en-US" sz="2400">
                <a:solidFill>
                  <a:srgbClr val="FFFFFF"/>
                </a:solidFill>
              </a:rPr>
              <a:t>6 is softwar</a:t>
            </a:r>
            <a:r>
              <a:rPr lang="en-US" sz="2400">
                <a:solidFill>
                  <a:srgbClr val="FFFFFF"/>
                </a:solidFill>
              </a:rPr>
              <a:t>e and will probably access Amazon Web Services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>
                <a:solidFill>
                  <a:srgbClr val="FFFFFF"/>
                </a:solidFill>
              </a:rPr>
              <a:t>I expect to have </a:t>
            </a:r>
            <a:r>
              <a:rPr b="1" lang="en-US" sz="2400">
                <a:solidFill>
                  <a:srgbClr val="FFFFFF"/>
                </a:solidFill>
              </a:rPr>
              <a:t>more than one team</a:t>
            </a:r>
            <a:r>
              <a:rPr lang="en-US" sz="2400">
                <a:solidFill>
                  <a:srgbClr val="FFFFFF"/>
                </a:solidFill>
              </a:rPr>
              <a:t> on each project, ideally I would like 3 teams on each project, but that will depend on enrollment.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>
                <a:solidFill>
                  <a:srgbClr val="FFFFFF"/>
                </a:solidFill>
              </a:rPr>
              <a:t>We will conduct a survey early in the class to assemble the teams based on skills / interests / and availability to work together outside of class time.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>
                <a:solidFill>
                  <a:srgbClr val="FFFFFF"/>
                </a:solidFill>
              </a:rPr>
              <a:t>The grading will be entirely attendance and project performance based.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Things to Do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228600" lvl="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lang="en-US">
                <a:solidFill>
                  <a:schemeClr val="lt1"/>
                </a:solidFill>
              </a:rPr>
              <a:t>Compete Surveys to form Groups</a:t>
            </a:r>
          </a:p>
          <a:p>
            <a:pPr indent="-419100" lvl="1" marL="9144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Do I have your email?</a:t>
            </a:r>
          </a:p>
          <a:p>
            <a:pPr indent="228600" lvl="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lang="en-US">
                <a:solidFill>
                  <a:schemeClr val="lt1"/>
                </a:solidFill>
              </a:rPr>
              <a:t>Arrange for Team photo (per XPRIZE)</a:t>
            </a:r>
          </a:p>
          <a:p>
            <a:pPr indent="228600" lvl="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lang="en-US">
                <a:solidFill>
                  <a:schemeClr val="lt1"/>
                </a:solidFill>
              </a:rPr>
              <a:t>Get everybody setup for collaboration</a:t>
            </a:r>
          </a:p>
          <a:p>
            <a:pPr indent="-419100" lvl="1" marL="9144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Slack</a:t>
            </a:r>
          </a:p>
          <a:p>
            <a:pPr indent="-419100" lvl="1" marL="9144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Sakai?</a:t>
            </a:r>
          </a:p>
          <a:p>
            <a:pPr indent="-419100" lvl="1" marL="9144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Google Docs</a:t>
            </a:r>
          </a:p>
          <a:p>
            <a:pPr indent="-419100" lvl="1" marL="9144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3000">
                <a:solidFill>
                  <a:schemeClr val="lt1"/>
                </a:solidFill>
              </a:rPr>
              <a:t>Box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water glider - Wikipedia, the free encyclopedia" id="92" name="Shape 92"/>
          <p:cNvPicPr preferRelativeResize="0"/>
          <p:nvPr/>
        </p:nvPicPr>
        <p:blipFill rotWithShape="1">
          <a:blip r:embed="rId3">
            <a:alphaModFix/>
          </a:blip>
          <a:srcRect b="0" l="15304" r="0" t="7561"/>
          <a:stretch/>
        </p:blipFill>
        <p:spPr>
          <a:xfrm rot="3617883">
            <a:off x="6030752" y="1261859"/>
            <a:ext cx="3476570" cy="251814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Synthetic Aperture Sonar Diving  Pods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28 kHz Sound system for SONAR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192kHz 24bit audio 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 Technology SX28-02 transducers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Variable Buoyancy Diving System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Like Seaglider and Argo floats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Cannot use pressure vessel (too heavy)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IMU + GPS based position sensors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 DOF IMU sensors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pressure depth sensors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WiFi + LoRa Data communication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 for chemical signature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Metal Rods (AKA our XPRIZE sensor)</a:t>
            </a: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Colorimetry? ECE 449 Design class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